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8" r:id="rId4"/>
    <p:sldId id="259" r:id="rId5"/>
    <p:sldId id="260" r:id="rId6"/>
    <p:sldId id="261" r:id="rId7"/>
    <p:sldId id="263"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DBD78F-D2A3-4178-B86B-A31AE8CACE7F}" v="7" dt="2023-03-31T15:41:28.6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56" autoAdjust="0"/>
    <p:restoredTop sz="94660"/>
  </p:normalViewPr>
  <p:slideViewPr>
    <p:cSldViewPr>
      <p:cViewPr varScale="1">
        <p:scale>
          <a:sx n="68" d="100"/>
          <a:sy n="68" d="100"/>
        </p:scale>
        <p:origin x="1632"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Basu" userId="8e198e88-1b0b-4e8d-a9b1-6e24f40d8373" providerId="ADAL" clId="{5BDBD78F-D2A3-4178-B86B-A31AE8CACE7F}"/>
    <pc:docChg chg="custSel delSld modSld sldOrd">
      <pc:chgData name="Ben Basu" userId="8e198e88-1b0b-4e8d-a9b1-6e24f40d8373" providerId="ADAL" clId="{5BDBD78F-D2A3-4178-B86B-A31AE8CACE7F}" dt="2023-03-31T15:45:32.615" v="384" actId="47"/>
      <pc:docMkLst>
        <pc:docMk/>
      </pc:docMkLst>
      <pc:sldChg chg="modSp mod">
        <pc:chgData name="Ben Basu" userId="8e198e88-1b0b-4e8d-a9b1-6e24f40d8373" providerId="ADAL" clId="{5BDBD78F-D2A3-4178-B86B-A31AE8CACE7F}" dt="2023-03-31T15:36:05.670" v="307" actId="113"/>
        <pc:sldMkLst>
          <pc:docMk/>
          <pc:sldMk cId="3005920593" sldId="256"/>
        </pc:sldMkLst>
        <pc:spChg chg="mod">
          <ac:chgData name="Ben Basu" userId="8e198e88-1b0b-4e8d-a9b1-6e24f40d8373" providerId="ADAL" clId="{5BDBD78F-D2A3-4178-B86B-A31AE8CACE7F}" dt="2023-03-31T15:36:05.670" v="307" actId="113"/>
          <ac:spMkLst>
            <pc:docMk/>
            <pc:sldMk cId="3005920593" sldId="256"/>
            <ac:spMk id="10" creationId="{00000000-0000-0000-0000-000000000000}"/>
          </ac:spMkLst>
        </pc:spChg>
      </pc:sldChg>
      <pc:sldChg chg="delSp modSp del mod">
        <pc:chgData name="Ben Basu" userId="8e198e88-1b0b-4e8d-a9b1-6e24f40d8373" providerId="ADAL" clId="{5BDBD78F-D2A3-4178-B86B-A31AE8CACE7F}" dt="2023-03-31T15:44:41.951" v="380" actId="47"/>
        <pc:sldMkLst>
          <pc:docMk/>
          <pc:sldMk cId="3477718021" sldId="257"/>
        </pc:sldMkLst>
        <pc:spChg chg="del mod">
          <ac:chgData name="Ben Basu" userId="8e198e88-1b0b-4e8d-a9b1-6e24f40d8373" providerId="ADAL" clId="{5BDBD78F-D2A3-4178-B86B-A31AE8CACE7F}" dt="2023-03-31T15:40:00.531" v="329" actId="478"/>
          <ac:spMkLst>
            <pc:docMk/>
            <pc:sldMk cId="3477718021" sldId="257"/>
            <ac:spMk id="2" creationId="{00000000-0000-0000-0000-000000000000}"/>
          </ac:spMkLst>
        </pc:spChg>
        <pc:spChg chg="del mod">
          <ac:chgData name="Ben Basu" userId="8e198e88-1b0b-4e8d-a9b1-6e24f40d8373" providerId="ADAL" clId="{5BDBD78F-D2A3-4178-B86B-A31AE8CACE7F}" dt="2023-03-31T15:39:44.994" v="324" actId="478"/>
          <ac:spMkLst>
            <pc:docMk/>
            <pc:sldMk cId="3477718021" sldId="257"/>
            <ac:spMk id="5" creationId="{00000000-0000-0000-0000-000000000000}"/>
          </ac:spMkLst>
        </pc:spChg>
        <pc:spChg chg="mod">
          <ac:chgData name="Ben Basu" userId="8e198e88-1b0b-4e8d-a9b1-6e24f40d8373" providerId="ADAL" clId="{5BDBD78F-D2A3-4178-B86B-A31AE8CACE7F}" dt="2023-03-31T15:40:13.104" v="331" actId="1076"/>
          <ac:spMkLst>
            <pc:docMk/>
            <pc:sldMk cId="3477718021" sldId="257"/>
            <ac:spMk id="6" creationId="{00000000-0000-0000-0000-000000000000}"/>
          </ac:spMkLst>
        </pc:spChg>
        <pc:spChg chg="del mod">
          <ac:chgData name="Ben Basu" userId="8e198e88-1b0b-4e8d-a9b1-6e24f40d8373" providerId="ADAL" clId="{5BDBD78F-D2A3-4178-B86B-A31AE8CACE7F}" dt="2023-03-31T15:39:38.267" v="322" actId="478"/>
          <ac:spMkLst>
            <pc:docMk/>
            <pc:sldMk cId="3477718021" sldId="257"/>
            <ac:spMk id="7" creationId="{00000000-0000-0000-0000-000000000000}"/>
          </ac:spMkLst>
        </pc:spChg>
        <pc:spChg chg="del mod">
          <ac:chgData name="Ben Basu" userId="8e198e88-1b0b-4e8d-a9b1-6e24f40d8373" providerId="ADAL" clId="{5BDBD78F-D2A3-4178-B86B-A31AE8CACE7F}" dt="2023-03-31T15:39:55.459" v="327" actId="478"/>
          <ac:spMkLst>
            <pc:docMk/>
            <pc:sldMk cId="3477718021" sldId="257"/>
            <ac:spMk id="8" creationId="{00000000-0000-0000-0000-000000000000}"/>
          </ac:spMkLst>
        </pc:spChg>
        <pc:spChg chg="mod">
          <ac:chgData name="Ben Basu" userId="8e198e88-1b0b-4e8d-a9b1-6e24f40d8373" providerId="ADAL" clId="{5BDBD78F-D2A3-4178-B86B-A31AE8CACE7F}" dt="2023-03-31T15:40:21.631" v="333" actId="1076"/>
          <ac:spMkLst>
            <pc:docMk/>
            <pc:sldMk cId="3477718021" sldId="257"/>
            <ac:spMk id="9" creationId="{00000000-0000-0000-0000-000000000000}"/>
          </ac:spMkLst>
        </pc:spChg>
        <pc:picChg chg="del">
          <ac:chgData name="Ben Basu" userId="8e198e88-1b0b-4e8d-a9b1-6e24f40d8373" providerId="ADAL" clId="{5BDBD78F-D2A3-4178-B86B-A31AE8CACE7F}" dt="2023-03-31T15:39:47.953" v="325" actId="478"/>
          <ac:picMkLst>
            <pc:docMk/>
            <pc:sldMk cId="3477718021" sldId="257"/>
            <ac:picMk id="6146" creationId="{00000000-0000-0000-0000-000000000000}"/>
          </ac:picMkLst>
        </pc:picChg>
        <pc:picChg chg="mod">
          <ac:chgData name="Ben Basu" userId="8e198e88-1b0b-4e8d-a9b1-6e24f40d8373" providerId="ADAL" clId="{5BDBD78F-D2A3-4178-B86B-A31AE8CACE7F}" dt="2023-03-31T15:40:17.113" v="332" actId="1076"/>
          <ac:picMkLst>
            <pc:docMk/>
            <pc:sldMk cId="3477718021" sldId="257"/>
            <ac:picMk id="6147" creationId="{00000000-0000-0000-0000-000000000000}"/>
          </ac:picMkLst>
        </pc:picChg>
      </pc:sldChg>
      <pc:sldChg chg="delSp modSp mod">
        <pc:chgData name="Ben Basu" userId="8e198e88-1b0b-4e8d-a9b1-6e24f40d8373" providerId="ADAL" clId="{5BDBD78F-D2A3-4178-B86B-A31AE8CACE7F}" dt="2023-03-31T15:41:28.616" v="344" actId="1076"/>
        <pc:sldMkLst>
          <pc:docMk/>
          <pc:sldMk cId="2045874648" sldId="258"/>
        </pc:sldMkLst>
        <pc:spChg chg="del mod">
          <ac:chgData name="Ben Basu" userId="8e198e88-1b0b-4e8d-a9b1-6e24f40d8373" providerId="ADAL" clId="{5BDBD78F-D2A3-4178-B86B-A31AE8CACE7F}" dt="2023-03-31T15:41:03.264" v="336" actId="478"/>
          <ac:spMkLst>
            <pc:docMk/>
            <pc:sldMk cId="2045874648" sldId="258"/>
            <ac:spMk id="4" creationId="{00000000-0000-0000-0000-000000000000}"/>
          </ac:spMkLst>
        </pc:spChg>
        <pc:spChg chg="del">
          <ac:chgData name="Ben Basu" userId="8e198e88-1b0b-4e8d-a9b1-6e24f40d8373" providerId="ADAL" clId="{5BDBD78F-D2A3-4178-B86B-A31AE8CACE7F}" dt="2023-03-31T15:40:56.325" v="334" actId="478"/>
          <ac:spMkLst>
            <pc:docMk/>
            <pc:sldMk cId="2045874648" sldId="258"/>
            <ac:spMk id="5" creationId="{00000000-0000-0000-0000-000000000000}"/>
          </ac:spMkLst>
        </pc:spChg>
        <pc:spChg chg="mod">
          <ac:chgData name="Ben Basu" userId="8e198e88-1b0b-4e8d-a9b1-6e24f40d8373" providerId="ADAL" clId="{5BDBD78F-D2A3-4178-B86B-A31AE8CACE7F}" dt="2023-03-31T15:41:25.849" v="343" actId="255"/>
          <ac:spMkLst>
            <pc:docMk/>
            <pc:sldMk cId="2045874648" sldId="258"/>
            <ac:spMk id="6" creationId="{00000000-0000-0000-0000-000000000000}"/>
          </ac:spMkLst>
        </pc:spChg>
        <pc:spChg chg="mod">
          <ac:chgData name="Ben Basu" userId="8e198e88-1b0b-4e8d-a9b1-6e24f40d8373" providerId="ADAL" clId="{5BDBD78F-D2A3-4178-B86B-A31AE8CACE7F}" dt="2023-03-31T15:41:13.577" v="339" actId="1076"/>
          <ac:spMkLst>
            <pc:docMk/>
            <pc:sldMk cId="2045874648" sldId="258"/>
            <ac:spMk id="8" creationId="{00000000-0000-0000-0000-000000000000}"/>
          </ac:spMkLst>
        </pc:spChg>
        <pc:picChg chg="del">
          <ac:chgData name="Ben Basu" userId="8e198e88-1b0b-4e8d-a9b1-6e24f40d8373" providerId="ADAL" clId="{5BDBD78F-D2A3-4178-B86B-A31AE8CACE7F}" dt="2023-03-31T15:41:06.830" v="337" actId="478"/>
          <ac:picMkLst>
            <pc:docMk/>
            <pc:sldMk cId="2045874648" sldId="258"/>
            <ac:picMk id="1026" creationId="{00000000-0000-0000-0000-000000000000}"/>
          </ac:picMkLst>
        </pc:picChg>
        <pc:picChg chg="mod">
          <ac:chgData name="Ben Basu" userId="8e198e88-1b0b-4e8d-a9b1-6e24f40d8373" providerId="ADAL" clId="{5BDBD78F-D2A3-4178-B86B-A31AE8CACE7F}" dt="2023-03-31T15:41:28.616" v="344" actId="1076"/>
          <ac:picMkLst>
            <pc:docMk/>
            <pc:sldMk cId="2045874648" sldId="258"/>
            <ac:picMk id="1027" creationId="{00000000-0000-0000-0000-000000000000}"/>
          </ac:picMkLst>
        </pc:picChg>
      </pc:sldChg>
      <pc:sldChg chg="delSp modSp mod">
        <pc:chgData name="Ben Basu" userId="8e198e88-1b0b-4e8d-a9b1-6e24f40d8373" providerId="ADAL" clId="{5BDBD78F-D2A3-4178-B86B-A31AE8CACE7F}" dt="2023-03-31T15:44:54.234" v="381" actId="255"/>
        <pc:sldMkLst>
          <pc:docMk/>
          <pc:sldMk cId="1047418195" sldId="259"/>
        </pc:sldMkLst>
        <pc:spChg chg="del mod">
          <ac:chgData name="Ben Basu" userId="8e198e88-1b0b-4e8d-a9b1-6e24f40d8373" providerId="ADAL" clId="{5BDBD78F-D2A3-4178-B86B-A31AE8CACE7F}" dt="2023-03-31T15:38:36.929" v="314"/>
          <ac:spMkLst>
            <pc:docMk/>
            <pc:sldMk cId="1047418195" sldId="259"/>
            <ac:spMk id="4" creationId="{00000000-0000-0000-0000-000000000000}"/>
          </ac:spMkLst>
        </pc:spChg>
        <pc:spChg chg="del mod">
          <ac:chgData name="Ben Basu" userId="8e198e88-1b0b-4e8d-a9b1-6e24f40d8373" providerId="ADAL" clId="{5BDBD78F-D2A3-4178-B86B-A31AE8CACE7F}" dt="2023-03-31T15:38:36.928" v="312"/>
          <ac:spMkLst>
            <pc:docMk/>
            <pc:sldMk cId="1047418195" sldId="259"/>
            <ac:spMk id="5" creationId="{00000000-0000-0000-0000-000000000000}"/>
          </ac:spMkLst>
        </pc:spChg>
        <pc:spChg chg="mod">
          <ac:chgData name="Ben Basu" userId="8e198e88-1b0b-4e8d-a9b1-6e24f40d8373" providerId="ADAL" clId="{5BDBD78F-D2A3-4178-B86B-A31AE8CACE7F}" dt="2023-03-31T15:44:54.234" v="381" actId="255"/>
          <ac:spMkLst>
            <pc:docMk/>
            <pc:sldMk cId="1047418195" sldId="259"/>
            <ac:spMk id="6" creationId="{00000000-0000-0000-0000-000000000000}"/>
          </ac:spMkLst>
        </pc:spChg>
        <pc:spChg chg="mod">
          <ac:chgData name="Ben Basu" userId="8e198e88-1b0b-4e8d-a9b1-6e24f40d8373" providerId="ADAL" clId="{5BDBD78F-D2A3-4178-B86B-A31AE8CACE7F}" dt="2023-03-31T15:39:19.411" v="320" actId="113"/>
          <ac:spMkLst>
            <pc:docMk/>
            <pc:sldMk cId="1047418195" sldId="259"/>
            <ac:spMk id="9" creationId="{00000000-0000-0000-0000-000000000000}"/>
          </ac:spMkLst>
        </pc:spChg>
        <pc:picChg chg="del">
          <ac:chgData name="Ben Basu" userId="8e198e88-1b0b-4e8d-a9b1-6e24f40d8373" providerId="ADAL" clId="{5BDBD78F-D2A3-4178-B86B-A31AE8CACE7F}" dt="2023-03-31T15:38:38.952" v="315" actId="478"/>
          <ac:picMkLst>
            <pc:docMk/>
            <pc:sldMk cId="1047418195" sldId="259"/>
            <ac:picMk id="7171" creationId="{00000000-0000-0000-0000-000000000000}"/>
          </ac:picMkLst>
        </pc:picChg>
        <pc:picChg chg="mod">
          <ac:chgData name="Ben Basu" userId="8e198e88-1b0b-4e8d-a9b1-6e24f40d8373" providerId="ADAL" clId="{5BDBD78F-D2A3-4178-B86B-A31AE8CACE7F}" dt="2023-03-31T15:39:00.846" v="319" actId="1076"/>
          <ac:picMkLst>
            <pc:docMk/>
            <pc:sldMk cId="1047418195" sldId="259"/>
            <ac:picMk id="7172" creationId="{00000000-0000-0000-0000-000000000000}"/>
          </ac:picMkLst>
        </pc:picChg>
      </pc:sldChg>
      <pc:sldChg chg="modSp mod">
        <pc:chgData name="Ben Basu" userId="8e198e88-1b0b-4e8d-a9b1-6e24f40d8373" providerId="ADAL" clId="{5BDBD78F-D2A3-4178-B86B-A31AE8CACE7F}" dt="2023-03-31T15:45:08.769" v="383" actId="255"/>
        <pc:sldMkLst>
          <pc:docMk/>
          <pc:sldMk cId="3169875409" sldId="260"/>
        </pc:sldMkLst>
        <pc:spChg chg="mod">
          <ac:chgData name="Ben Basu" userId="8e198e88-1b0b-4e8d-a9b1-6e24f40d8373" providerId="ADAL" clId="{5BDBD78F-D2A3-4178-B86B-A31AE8CACE7F}" dt="2023-03-31T15:45:08.769" v="383" actId="255"/>
          <ac:spMkLst>
            <pc:docMk/>
            <pc:sldMk cId="3169875409" sldId="260"/>
            <ac:spMk id="5" creationId="{00000000-0000-0000-0000-000000000000}"/>
          </ac:spMkLst>
        </pc:spChg>
      </pc:sldChg>
      <pc:sldChg chg="ord">
        <pc:chgData name="Ben Basu" userId="8e198e88-1b0b-4e8d-a9b1-6e24f40d8373" providerId="ADAL" clId="{5BDBD78F-D2A3-4178-B86B-A31AE8CACE7F}" dt="2023-03-31T15:43:30.193" v="379"/>
        <pc:sldMkLst>
          <pc:docMk/>
          <pc:sldMk cId="2485593718" sldId="262"/>
        </pc:sldMkLst>
      </pc:sldChg>
      <pc:sldChg chg="del">
        <pc:chgData name="Ben Basu" userId="8e198e88-1b0b-4e8d-a9b1-6e24f40d8373" providerId="ADAL" clId="{5BDBD78F-D2A3-4178-B86B-A31AE8CACE7F}" dt="2023-03-31T15:45:32.615" v="384" actId="47"/>
        <pc:sldMkLst>
          <pc:docMk/>
          <pc:sldMk cId="2864816024" sldId="264"/>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195D1643-15EB-4BB5-86F9-552EB1D6B4D9}" type="datetimeFigureOut">
              <a:rPr lang="en-CA" smtClean="0"/>
              <a:t>2023-03-31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FECBB3B-526E-4949-BE6D-FD15107C2426}" type="slidenum">
              <a:rPr lang="en-CA" smtClean="0"/>
              <a:t>‹#›</a:t>
            </a:fld>
            <a:endParaRPr lang="en-CA"/>
          </a:p>
        </p:txBody>
      </p:sp>
    </p:spTree>
    <p:extLst>
      <p:ext uri="{BB962C8B-B14F-4D97-AF65-F5344CB8AC3E}">
        <p14:creationId xmlns:p14="http://schemas.microsoft.com/office/powerpoint/2010/main" val="2789173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195D1643-15EB-4BB5-86F9-552EB1D6B4D9}" type="datetimeFigureOut">
              <a:rPr lang="en-CA" smtClean="0"/>
              <a:t>2023-03-31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FECBB3B-526E-4949-BE6D-FD15107C2426}" type="slidenum">
              <a:rPr lang="en-CA" smtClean="0"/>
              <a:t>‹#›</a:t>
            </a:fld>
            <a:endParaRPr lang="en-CA"/>
          </a:p>
        </p:txBody>
      </p:sp>
    </p:spTree>
    <p:extLst>
      <p:ext uri="{BB962C8B-B14F-4D97-AF65-F5344CB8AC3E}">
        <p14:creationId xmlns:p14="http://schemas.microsoft.com/office/powerpoint/2010/main" val="4166514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195D1643-15EB-4BB5-86F9-552EB1D6B4D9}" type="datetimeFigureOut">
              <a:rPr lang="en-CA" smtClean="0"/>
              <a:t>2023-03-31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FECBB3B-526E-4949-BE6D-FD15107C2426}" type="slidenum">
              <a:rPr lang="en-CA" smtClean="0"/>
              <a:t>‹#›</a:t>
            </a:fld>
            <a:endParaRPr lang="en-CA"/>
          </a:p>
        </p:txBody>
      </p:sp>
    </p:spTree>
    <p:extLst>
      <p:ext uri="{BB962C8B-B14F-4D97-AF65-F5344CB8AC3E}">
        <p14:creationId xmlns:p14="http://schemas.microsoft.com/office/powerpoint/2010/main" val="1668794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195D1643-15EB-4BB5-86F9-552EB1D6B4D9}" type="datetimeFigureOut">
              <a:rPr lang="en-CA" smtClean="0"/>
              <a:t>2023-03-31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FECBB3B-526E-4949-BE6D-FD15107C2426}" type="slidenum">
              <a:rPr lang="en-CA" smtClean="0"/>
              <a:t>‹#›</a:t>
            </a:fld>
            <a:endParaRPr lang="en-CA"/>
          </a:p>
        </p:txBody>
      </p:sp>
    </p:spTree>
    <p:extLst>
      <p:ext uri="{BB962C8B-B14F-4D97-AF65-F5344CB8AC3E}">
        <p14:creationId xmlns:p14="http://schemas.microsoft.com/office/powerpoint/2010/main" val="3858906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5D1643-15EB-4BB5-86F9-552EB1D6B4D9}" type="datetimeFigureOut">
              <a:rPr lang="en-CA" smtClean="0"/>
              <a:t>2023-03-31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FECBB3B-526E-4949-BE6D-FD15107C2426}" type="slidenum">
              <a:rPr lang="en-CA" smtClean="0"/>
              <a:t>‹#›</a:t>
            </a:fld>
            <a:endParaRPr lang="en-CA"/>
          </a:p>
        </p:txBody>
      </p:sp>
    </p:spTree>
    <p:extLst>
      <p:ext uri="{BB962C8B-B14F-4D97-AF65-F5344CB8AC3E}">
        <p14:creationId xmlns:p14="http://schemas.microsoft.com/office/powerpoint/2010/main" val="2255631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195D1643-15EB-4BB5-86F9-552EB1D6B4D9}" type="datetimeFigureOut">
              <a:rPr lang="en-CA" smtClean="0"/>
              <a:t>2023-03-31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FECBB3B-526E-4949-BE6D-FD15107C2426}" type="slidenum">
              <a:rPr lang="en-CA" smtClean="0"/>
              <a:t>‹#›</a:t>
            </a:fld>
            <a:endParaRPr lang="en-CA"/>
          </a:p>
        </p:txBody>
      </p:sp>
    </p:spTree>
    <p:extLst>
      <p:ext uri="{BB962C8B-B14F-4D97-AF65-F5344CB8AC3E}">
        <p14:creationId xmlns:p14="http://schemas.microsoft.com/office/powerpoint/2010/main" val="4074149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195D1643-15EB-4BB5-86F9-552EB1D6B4D9}" type="datetimeFigureOut">
              <a:rPr lang="en-CA" smtClean="0"/>
              <a:t>2023-03-31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9FECBB3B-526E-4949-BE6D-FD15107C2426}" type="slidenum">
              <a:rPr lang="en-CA" smtClean="0"/>
              <a:t>‹#›</a:t>
            </a:fld>
            <a:endParaRPr lang="en-CA"/>
          </a:p>
        </p:txBody>
      </p:sp>
    </p:spTree>
    <p:extLst>
      <p:ext uri="{BB962C8B-B14F-4D97-AF65-F5344CB8AC3E}">
        <p14:creationId xmlns:p14="http://schemas.microsoft.com/office/powerpoint/2010/main" val="3882559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195D1643-15EB-4BB5-86F9-552EB1D6B4D9}" type="datetimeFigureOut">
              <a:rPr lang="en-CA" smtClean="0"/>
              <a:t>2023-03-31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9FECBB3B-526E-4949-BE6D-FD15107C2426}" type="slidenum">
              <a:rPr lang="en-CA" smtClean="0"/>
              <a:t>‹#›</a:t>
            </a:fld>
            <a:endParaRPr lang="en-CA"/>
          </a:p>
        </p:txBody>
      </p:sp>
    </p:spTree>
    <p:extLst>
      <p:ext uri="{BB962C8B-B14F-4D97-AF65-F5344CB8AC3E}">
        <p14:creationId xmlns:p14="http://schemas.microsoft.com/office/powerpoint/2010/main" val="1261721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5D1643-15EB-4BB5-86F9-552EB1D6B4D9}" type="datetimeFigureOut">
              <a:rPr lang="en-CA" smtClean="0"/>
              <a:t>2023-03-31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9FECBB3B-526E-4949-BE6D-FD15107C2426}" type="slidenum">
              <a:rPr lang="en-CA" smtClean="0"/>
              <a:t>‹#›</a:t>
            </a:fld>
            <a:endParaRPr lang="en-CA"/>
          </a:p>
        </p:txBody>
      </p:sp>
    </p:spTree>
    <p:extLst>
      <p:ext uri="{BB962C8B-B14F-4D97-AF65-F5344CB8AC3E}">
        <p14:creationId xmlns:p14="http://schemas.microsoft.com/office/powerpoint/2010/main" val="1286389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5D1643-15EB-4BB5-86F9-552EB1D6B4D9}" type="datetimeFigureOut">
              <a:rPr lang="en-CA" smtClean="0"/>
              <a:t>2023-03-31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FECBB3B-526E-4949-BE6D-FD15107C2426}" type="slidenum">
              <a:rPr lang="en-CA" smtClean="0"/>
              <a:t>‹#›</a:t>
            </a:fld>
            <a:endParaRPr lang="en-CA"/>
          </a:p>
        </p:txBody>
      </p:sp>
    </p:spTree>
    <p:extLst>
      <p:ext uri="{BB962C8B-B14F-4D97-AF65-F5344CB8AC3E}">
        <p14:creationId xmlns:p14="http://schemas.microsoft.com/office/powerpoint/2010/main" val="26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5D1643-15EB-4BB5-86F9-552EB1D6B4D9}" type="datetimeFigureOut">
              <a:rPr lang="en-CA" smtClean="0"/>
              <a:t>2023-03-31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FECBB3B-526E-4949-BE6D-FD15107C2426}" type="slidenum">
              <a:rPr lang="en-CA" smtClean="0"/>
              <a:t>‹#›</a:t>
            </a:fld>
            <a:endParaRPr lang="en-CA"/>
          </a:p>
        </p:txBody>
      </p:sp>
    </p:spTree>
    <p:extLst>
      <p:ext uri="{BB962C8B-B14F-4D97-AF65-F5344CB8AC3E}">
        <p14:creationId xmlns:p14="http://schemas.microsoft.com/office/powerpoint/2010/main" val="3921888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5D1643-15EB-4BB5-86F9-552EB1D6B4D9}" type="datetimeFigureOut">
              <a:rPr lang="en-CA" smtClean="0"/>
              <a:t>2023-03-31</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ECBB3B-526E-4949-BE6D-FD15107C2426}" type="slidenum">
              <a:rPr lang="en-CA" smtClean="0"/>
              <a:t>‹#›</a:t>
            </a:fld>
            <a:endParaRPr lang="en-CA"/>
          </a:p>
        </p:txBody>
      </p:sp>
    </p:spTree>
    <p:extLst>
      <p:ext uri="{BB962C8B-B14F-4D97-AF65-F5344CB8AC3E}">
        <p14:creationId xmlns:p14="http://schemas.microsoft.com/office/powerpoint/2010/main" val="1809696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04" y="209026"/>
            <a:ext cx="2664296" cy="369332"/>
          </a:xfrm>
          <a:prstGeom prst="rect">
            <a:avLst/>
          </a:prstGeom>
          <a:noFill/>
        </p:spPr>
        <p:txBody>
          <a:bodyPr wrap="square" rtlCol="0">
            <a:spAutoFit/>
          </a:bodyPr>
          <a:lstStyle/>
          <a:p>
            <a:r>
              <a:rPr lang="en-CA" b="1" dirty="0"/>
              <a:t>Soil Horizons:</a:t>
            </a:r>
          </a:p>
        </p:txBody>
      </p:sp>
      <p:sp>
        <p:nvSpPr>
          <p:cNvPr id="5" name="TextBox 4"/>
          <p:cNvSpPr txBox="1"/>
          <p:nvPr/>
        </p:nvSpPr>
        <p:spPr>
          <a:xfrm>
            <a:off x="83956" y="572678"/>
            <a:ext cx="4920092" cy="2800767"/>
          </a:xfrm>
          <a:prstGeom prst="rect">
            <a:avLst/>
          </a:prstGeom>
          <a:noFill/>
        </p:spPr>
        <p:txBody>
          <a:bodyPr wrap="square" rtlCol="0">
            <a:spAutoFit/>
          </a:bodyPr>
          <a:lstStyle/>
          <a:p>
            <a:pPr marL="285750" indent="-285750">
              <a:buFontTx/>
              <a:buChar char="-"/>
            </a:pPr>
            <a:r>
              <a:rPr lang="en-CA" sz="1600" dirty="0"/>
              <a:t>When soil develops it ends up forming  different types of layers containing different elements</a:t>
            </a:r>
          </a:p>
          <a:p>
            <a:pPr marL="285750" indent="-285750">
              <a:buFontTx/>
              <a:buChar char="-"/>
            </a:pPr>
            <a:r>
              <a:rPr lang="en-CA" sz="1600" dirty="0"/>
              <a:t>These layers are  in a straight line horizontally</a:t>
            </a:r>
          </a:p>
          <a:p>
            <a:r>
              <a:rPr lang="en-CA" sz="1600" dirty="0"/>
              <a:t>-     Soil absorbs filters and stores water. </a:t>
            </a:r>
          </a:p>
          <a:p>
            <a:pPr marL="285750" indent="-285750">
              <a:buFontTx/>
              <a:buChar char="-"/>
            </a:pPr>
            <a:r>
              <a:rPr lang="en-CA" sz="1600" dirty="0"/>
              <a:t>It has different matter like air, small organisms and micro organisms that when decomposed create nutrients for the soil.</a:t>
            </a:r>
          </a:p>
          <a:p>
            <a:pPr marL="285750" indent="-285750">
              <a:buFontTx/>
              <a:buChar char="-"/>
            </a:pPr>
            <a:r>
              <a:rPr lang="en-CA" sz="1600" dirty="0"/>
              <a:t>The dark soils are on top because they contain the most organic matter like water ( which plants roots are in to make there own food)</a:t>
            </a:r>
          </a:p>
          <a:p>
            <a:pPr marL="285750" indent="-285750">
              <a:buFontTx/>
              <a:buChar char="-"/>
            </a:pPr>
            <a:r>
              <a:rPr lang="en-CA" sz="1600" dirty="0"/>
              <a:t>The lighter the colour the more far down it is.</a:t>
            </a:r>
          </a:p>
        </p:txBody>
      </p:sp>
      <p:sp>
        <p:nvSpPr>
          <p:cNvPr id="6" name="TextBox 5"/>
          <p:cNvSpPr txBox="1"/>
          <p:nvPr/>
        </p:nvSpPr>
        <p:spPr>
          <a:xfrm>
            <a:off x="107264" y="3390255"/>
            <a:ext cx="2880320" cy="369332"/>
          </a:xfrm>
          <a:prstGeom prst="rect">
            <a:avLst/>
          </a:prstGeom>
          <a:noFill/>
        </p:spPr>
        <p:txBody>
          <a:bodyPr wrap="square" rtlCol="0">
            <a:spAutoFit/>
          </a:bodyPr>
          <a:lstStyle/>
          <a:p>
            <a:r>
              <a:rPr lang="en-CA" b="1" dirty="0"/>
              <a:t>Conditions for fertile Soil:</a:t>
            </a:r>
          </a:p>
        </p:txBody>
      </p:sp>
      <p:sp>
        <p:nvSpPr>
          <p:cNvPr id="7" name="TextBox 6"/>
          <p:cNvSpPr txBox="1"/>
          <p:nvPr/>
        </p:nvSpPr>
        <p:spPr>
          <a:xfrm>
            <a:off x="-10407" y="3861048"/>
            <a:ext cx="4989124" cy="1323439"/>
          </a:xfrm>
          <a:prstGeom prst="rect">
            <a:avLst/>
          </a:prstGeom>
          <a:noFill/>
        </p:spPr>
        <p:txBody>
          <a:bodyPr wrap="square" rtlCol="0">
            <a:spAutoFit/>
          </a:bodyPr>
          <a:lstStyle/>
          <a:p>
            <a:pPr marL="342900" indent="-342900">
              <a:buAutoNum type="arabicParenR"/>
            </a:pPr>
            <a:r>
              <a:rPr lang="en-CA" sz="1600" dirty="0"/>
              <a:t>Plenty amount of minerals like water and dissolved nutrients</a:t>
            </a:r>
          </a:p>
          <a:p>
            <a:pPr marL="342900" indent="-342900">
              <a:buAutoNum type="arabicParenR"/>
            </a:pPr>
            <a:r>
              <a:rPr lang="en-CA" sz="1600" dirty="0"/>
              <a:t>Decent amount of moisture</a:t>
            </a:r>
          </a:p>
          <a:p>
            <a:pPr marL="342900" indent="-342900">
              <a:buAutoNum type="arabicParenR"/>
            </a:pPr>
            <a:r>
              <a:rPr lang="en-CA" sz="1600" dirty="0"/>
              <a:t>Good soil pH, if its too acidic  or alkaline it will prevent the transportation of nutrients to the roots</a:t>
            </a:r>
          </a:p>
        </p:txBody>
      </p:sp>
      <p:sp>
        <p:nvSpPr>
          <p:cNvPr id="9" name="TextBox 8"/>
          <p:cNvSpPr txBox="1"/>
          <p:nvPr/>
        </p:nvSpPr>
        <p:spPr>
          <a:xfrm>
            <a:off x="4860032" y="203346"/>
            <a:ext cx="3096344" cy="369332"/>
          </a:xfrm>
          <a:prstGeom prst="rect">
            <a:avLst/>
          </a:prstGeom>
          <a:noFill/>
        </p:spPr>
        <p:txBody>
          <a:bodyPr wrap="square" rtlCol="0">
            <a:spAutoFit/>
          </a:bodyPr>
          <a:lstStyle/>
          <a:p>
            <a:r>
              <a:rPr lang="en-CA" b="1" dirty="0"/>
              <a:t>Buffering Capacity:</a:t>
            </a:r>
          </a:p>
        </p:txBody>
      </p:sp>
      <p:sp>
        <p:nvSpPr>
          <p:cNvPr id="10" name="TextBox 9"/>
          <p:cNvSpPr txBox="1"/>
          <p:nvPr/>
        </p:nvSpPr>
        <p:spPr>
          <a:xfrm>
            <a:off x="4909951" y="578358"/>
            <a:ext cx="4126543" cy="2308324"/>
          </a:xfrm>
          <a:prstGeom prst="rect">
            <a:avLst/>
          </a:prstGeom>
          <a:noFill/>
        </p:spPr>
        <p:txBody>
          <a:bodyPr wrap="square" rtlCol="0">
            <a:spAutoFit/>
          </a:bodyPr>
          <a:lstStyle/>
          <a:p>
            <a:pPr marL="285750" indent="-285750">
              <a:buFontTx/>
              <a:buChar char="-"/>
            </a:pPr>
            <a:r>
              <a:rPr lang="en-CA" sz="1600" dirty="0"/>
              <a:t>-The pH scale is from 0-very acidic to 14-very alkaline. Plants usually prefer  a pH of 6 to 7.</a:t>
            </a:r>
          </a:p>
          <a:p>
            <a:pPr marL="285750" indent="-285750">
              <a:buFontTx/>
              <a:buChar char="-"/>
            </a:pPr>
            <a:r>
              <a:rPr lang="en-CA" sz="1600" dirty="0"/>
              <a:t>The exception are for plants like conifers that like a more acidic pH</a:t>
            </a:r>
          </a:p>
          <a:p>
            <a:pPr marL="285750" indent="-285750">
              <a:buFontTx/>
              <a:buChar char="-"/>
            </a:pPr>
            <a:r>
              <a:rPr lang="en-CA" sz="1600" b="1" dirty="0">
                <a:solidFill>
                  <a:srgbClr val="FF0000"/>
                </a:solidFill>
              </a:rPr>
              <a:t>THE BUFFERING capacity of a soil is it’s ability to resist changes in pH when acids or bases are added. Clay soils have good buffering capacity.</a:t>
            </a:r>
            <a:endParaRPr lang="en-CA" sz="1400" b="1" dirty="0">
              <a:solidFill>
                <a:srgbClr val="FF0000"/>
              </a:solidFill>
            </a:endParaRPr>
          </a:p>
        </p:txBody>
      </p:sp>
      <p:pic>
        <p:nvPicPr>
          <p:cNvPr id="1028" name="Picture 4" descr="http://www.jonathangreen.com/wp-content/uploads/2015/01/soil-ph-ran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798" y="5373216"/>
            <a:ext cx="4103892" cy="1346077"/>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Administrator\Desktop\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2829077"/>
            <a:ext cx="3711709" cy="4001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920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79512" y="222880"/>
            <a:ext cx="2520280" cy="369332"/>
          </a:xfrm>
          <a:prstGeom prst="rect">
            <a:avLst/>
          </a:prstGeom>
          <a:noFill/>
        </p:spPr>
        <p:txBody>
          <a:bodyPr wrap="square" rtlCol="0">
            <a:spAutoFit/>
          </a:bodyPr>
          <a:lstStyle/>
          <a:p>
            <a:r>
              <a:rPr lang="en-CA" b="1" dirty="0"/>
              <a:t>Major Contaminants:</a:t>
            </a:r>
          </a:p>
        </p:txBody>
      </p:sp>
      <p:sp>
        <p:nvSpPr>
          <p:cNvPr id="10" name="TextBox 9"/>
          <p:cNvSpPr txBox="1"/>
          <p:nvPr/>
        </p:nvSpPr>
        <p:spPr>
          <a:xfrm>
            <a:off x="0" y="744428"/>
            <a:ext cx="6084168" cy="5509200"/>
          </a:xfrm>
          <a:prstGeom prst="rect">
            <a:avLst/>
          </a:prstGeom>
          <a:noFill/>
        </p:spPr>
        <p:txBody>
          <a:bodyPr wrap="square" rtlCol="0">
            <a:spAutoFit/>
          </a:bodyPr>
          <a:lstStyle/>
          <a:p>
            <a:pPr marL="285750" indent="-285750">
              <a:buFontTx/>
              <a:buChar char="-"/>
            </a:pPr>
            <a:r>
              <a:rPr lang="en-CA" sz="1600" dirty="0"/>
              <a:t>Something that makes a place or a substance (such as water, air, or food) no longer suitable for use. </a:t>
            </a:r>
            <a:r>
              <a:rPr lang="en-CA" sz="1600" dirty="0">
                <a:solidFill>
                  <a:srgbClr val="FF0000"/>
                </a:solidFill>
                <a:sym typeface="Wingdings" panose="05000000000000000000" pitchFamily="2" charset="2"/>
              </a:rPr>
              <a:t> Contaminant</a:t>
            </a:r>
            <a:r>
              <a:rPr lang="en-CA" sz="1600" dirty="0">
                <a:sym typeface="Wingdings" panose="05000000000000000000" pitchFamily="2" charset="2"/>
              </a:rPr>
              <a:t>.</a:t>
            </a:r>
          </a:p>
          <a:p>
            <a:pPr marL="285750" indent="-285750">
              <a:buFontTx/>
              <a:buChar char="-"/>
            </a:pPr>
            <a:r>
              <a:rPr lang="en-CA" sz="1600" dirty="0">
                <a:sym typeface="Wingdings" panose="05000000000000000000" pitchFamily="2" charset="2"/>
              </a:rPr>
              <a:t>Contaminants fall into four main groups depended on their description.</a:t>
            </a:r>
          </a:p>
          <a:p>
            <a:pPr marL="342900" indent="-342900">
              <a:buAutoNum type="arabicParenR"/>
            </a:pPr>
            <a:r>
              <a:rPr lang="en-CA" sz="1600" dirty="0">
                <a:sym typeface="Wingdings" panose="05000000000000000000" pitchFamily="2" charset="2"/>
              </a:rPr>
              <a:t>In organic contaminants: Lead, arsenic, mercury, nitrogen oxides, phosphorus.</a:t>
            </a:r>
          </a:p>
          <a:p>
            <a:pPr marL="342900" indent="-342900">
              <a:buAutoNum type="arabicParenR"/>
            </a:pPr>
            <a:r>
              <a:rPr lang="en-CA" sz="1600" dirty="0">
                <a:sym typeface="Wingdings" panose="05000000000000000000" pitchFamily="2" charset="2"/>
              </a:rPr>
              <a:t>Organic contaminants: Insecticides, pesticides, polychlorinated biphenyls and benzene.</a:t>
            </a:r>
          </a:p>
          <a:p>
            <a:pPr marL="342900" indent="-342900">
              <a:buAutoNum type="arabicParenR"/>
            </a:pPr>
            <a:r>
              <a:rPr lang="en-CA" sz="1600" dirty="0">
                <a:sym typeface="Wingdings" panose="05000000000000000000" pitchFamily="2" charset="2"/>
              </a:rPr>
              <a:t>Microbial contaminants: Viruses and harmful bacteria.</a:t>
            </a:r>
          </a:p>
          <a:p>
            <a:pPr marL="342900" indent="-342900">
              <a:buAutoNum type="arabicParenR"/>
            </a:pPr>
            <a:r>
              <a:rPr lang="en-CA" sz="1600" dirty="0">
                <a:sym typeface="Wingdings" panose="05000000000000000000" pitchFamily="2" charset="2"/>
              </a:rPr>
              <a:t> Radioactive contaminants: Uranium, plutonium and radon.</a:t>
            </a:r>
          </a:p>
          <a:p>
            <a:pPr marL="285750" indent="-285750">
              <a:buFontTx/>
              <a:buChar char="-"/>
            </a:pPr>
            <a:r>
              <a:rPr lang="en-CA" sz="1600" dirty="0">
                <a:sym typeface="Wingdings" panose="05000000000000000000" pitchFamily="2" charset="2"/>
              </a:rPr>
              <a:t>When a contaminant harms an organism that contaminant is there fore toxic towards that organism </a:t>
            </a:r>
          </a:p>
          <a:p>
            <a:pPr marL="285750" indent="-285750">
              <a:buFontTx/>
              <a:buChar char="-"/>
            </a:pPr>
            <a:r>
              <a:rPr lang="en-CA" sz="1600" dirty="0">
                <a:sym typeface="Wingdings" panose="05000000000000000000" pitchFamily="2" charset="2"/>
              </a:rPr>
              <a:t>The toxicity depends on the following three factors:</a:t>
            </a:r>
          </a:p>
          <a:p>
            <a:pPr marL="342900" indent="-342900">
              <a:buAutoNum type="arabicParenR"/>
            </a:pPr>
            <a:r>
              <a:rPr lang="en-CA" sz="1600" dirty="0">
                <a:sym typeface="Wingdings" panose="05000000000000000000" pitchFamily="2" charset="2"/>
              </a:rPr>
              <a:t>Concentration: the more the concentration the higher the risk. For example if there is more concentration of lead in drinking water then it is more harmful  towards humans</a:t>
            </a:r>
          </a:p>
          <a:p>
            <a:pPr marL="342900" indent="-342900">
              <a:buAutoNum type="arabicParenR"/>
            </a:pPr>
            <a:r>
              <a:rPr lang="en-CA" sz="1600" dirty="0">
                <a:sym typeface="Wingdings" panose="05000000000000000000" pitchFamily="2" charset="2"/>
              </a:rPr>
              <a:t>The organism contacted: some contaminants may be harmful towards some organisms but towards other they are somehow immune towards the contaminant.</a:t>
            </a:r>
          </a:p>
          <a:p>
            <a:pPr marL="342900" indent="-342900">
              <a:buAutoNum type="arabicParenR"/>
            </a:pPr>
            <a:r>
              <a:rPr lang="en-CA" sz="1600" dirty="0">
                <a:sym typeface="Wingdings" panose="05000000000000000000" pitchFamily="2" charset="2"/>
              </a:rPr>
              <a:t>Length of exposure: The longer the contaminant is in contact with the organism the greater the risk of toxicity. For example the longer the people smoke the worst it is for them.</a:t>
            </a:r>
          </a:p>
        </p:txBody>
      </p:sp>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192" y="222492"/>
            <a:ext cx="2518970" cy="1623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3387" y="5316353"/>
            <a:ext cx="2954132"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3387" y="1845594"/>
            <a:ext cx="2662260" cy="3311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5593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63888" y="3244334"/>
            <a:ext cx="4295668" cy="523220"/>
          </a:xfrm>
          <a:prstGeom prst="rect">
            <a:avLst/>
          </a:prstGeom>
          <a:noFill/>
        </p:spPr>
        <p:txBody>
          <a:bodyPr wrap="square" rtlCol="0">
            <a:spAutoFit/>
          </a:bodyPr>
          <a:lstStyle/>
          <a:p>
            <a:r>
              <a:rPr lang="en-CA" sz="2800" b="1" dirty="0"/>
              <a:t>Eutrophication:</a:t>
            </a:r>
          </a:p>
        </p:txBody>
      </p:sp>
      <p:sp>
        <p:nvSpPr>
          <p:cNvPr id="8" name="TextBox 7"/>
          <p:cNvSpPr txBox="1"/>
          <p:nvPr/>
        </p:nvSpPr>
        <p:spPr>
          <a:xfrm>
            <a:off x="2303591" y="3933056"/>
            <a:ext cx="4873886" cy="2339102"/>
          </a:xfrm>
          <a:prstGeom prst="rect">
            <a:avLst/>
          </a:prstGeom>
          <a:noFill/>
        </p:spPr>
        <p:txBody>
          <a:bodyPr wrap="square" rtlCol="0">
            <a:spAutoFit/>
          </a:bodyPr>
          <a:lstStyle/>
          <a:p>
            <a:pPr marL="285750" indent="-285750">
              <a:buFontTx/>
              <a:buChar char="-"/>
            </a:pPr>
            <a:r>
              <a:rPr lang="en-CA" sz="1600" dirty="0"/>
              <a:t>Nitrogen and Phosphorus fertilizers from farmer’s fields or septic systems can enter water bodies.</a:t>
            </a:r>
          </a:p>
          <a:p>
            <a:pPr marL="285750" indent="-285750">
              <a:buFontTx/>
              <a:buChar char="-"/>
            </a:pPr>
            <a:r>
              <a:rPr lang="en-CA" sz="1600" dirty="0"/>
              <a:t>This will cause excessive algae growth. Eutrophication occurs when dead algae sinks to the bottom of a lake and is later eaten by bacteria that consumes a massive amount of oxygen, resulting in the loss of oxygen in the water. This results in fish dying and the quality of the water decreasing.</a:t>
            </a:r>
          </a:p>
          <a:p>
            <a:pPr marL="285750" indent="-285750">
              <a:buFontTx/>
              <a:buChar char="-"/>
            </a:pPr>
            <a:endParaRPr lang="en-CA"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2700" y="660870"/>
            <a:ext cx="4295668" cy="2253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5874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31840" y="288529"/>
            <a:ext cx="2880320" cy="523220"/>
          </a:xfrm>
          <a:prstGeom prst="rect">
            <a:avLst/>
          </a:prstGeom>
          <a:noFill/>
        </p:spPr>
        <p:txBody>
          <a:bodyPr wrap="square" rtlCol="0">
            <a:spAutoFit/>
          </a:bodyPr>
          <a:lstStyle/>
          <a:p>
            <a:r>
              <a:rPr lang="en-CA" sz="2800" b="1" dirty="0"/>
              <a:t>Prevailing winds:</a:t>
            </a:r>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4443513"/>
            <a:ext cx="4495921" cy="2268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1691680" y="657861"/>
            <a:ext cx="4443986" cy="3785652"/>
          </a:xfrm>
          <a:prstGeom prst="rect">
            <a:avLst/>
          </a:prstGeom>
          <a:noFill/>
        </p:spPr>
        <p:txBody>
          <a:bodyPr wrap="square" rtlCol="0">
            <a:spAutoFit/>
          </a:bodyPr>
          <a:lstStyle/>
          <a:p>
            <a:pPr marL="285750" indent="-285750">
              <a:buFontTx/>
              <a:buChar char="-"/>
            </a:pPr>
            <a:r>
              <a:rPr lang="en-CA" sz="1600" dirty="0">
                <a:sym typeface="Wingdings" panose="05000000000000000000" pitchFamily="2" charset="2"/>
              </a:rPr>
              <a:t>Winds that blow mainly from one direction during a given period </a:t>
            </a:r>
            <a:r>
              <a:rPr lang="en-CA" sz="1600" dirty="0">
                <a:solidFill>
                  <a:srgbClr val="FF0000"/>
                </a:solidFill>
                <a:sym typeface="Wingdings" panose="05000000000000000000" pitchFamily="2" charset="2"/>
              </a:rPr>
              <a:t>Prevailing winds.</a:t>
            </a:r>
          </a:p>
          <a:p>
            <a:pPr marL="285750" indent="-285750">
              <a:buFontTx/>
              <a:buChar char="-"/>
            </a:pPr>
            <a:endParaRPr lang="en-CA" sz="1600" dirty="0">
              <a:sym typeface="Wingdings" panose="05000000000000000000" pitchFamily="2" charset="2"/>
            </a:endParaRPr>
          </a:p>
          <a:p>
            <a:r>
              <a:rPr lang="en-CA" sz="1600" dirty="0">
                <a:sym typeface="Wingdings" panose="05000000000000000000" pitchFamily="2" charset="2"/>
              </a:rPr>
              <a:t>They consist of:</a:t>
            </a:r>
          </a:p>
          <a:p>
            <a:pPr marL="342900" indent="-342900">
              <a:buAutoNum type="arabicParenR"/>
            </a:pPr>
            <a:r>
              <a:rPr lang="en-CA" sz="1600" dirty="0">
                <a:sym typeface="Wingdings" panose="05000000000000000000" pitchFamily="2" charset="2"/>
              </a:rPr>
              <a:t>Easterlies: Move between the pole and the 60</a:t>
            </a:r>
            <a:r>
              <a:rPr lang="en-CA" sz="1600" baseline="30000" dirty="0">
                <a:sym typeface="Wingdings" panose="05000000000000000000" pitchFamily="2" charset="2"/>
              </a:rPr>
              <a:t>th</a:t>
            </a:r>
            <a:r>
              <a:rPr lang="en-CA" sz="1600" dirty="0">
                <a:sym typeface="Wingdings" panose="05000000000000000000" pitchFamily="2" charset="2"/>
              </a:rPr>
              <a:t> parallel</a:t>
            </a:r>
          </a:p>
          <a:p>
            <a:pPr marL="342900" indent="-342900">
              <a:buAutoNum type="arabicParenR"/>
            </a:pPr>
            <a:r>
              <a:rPr lang="en-CA" sz="1600" dirty="0">
                <a:sym typeface="Wingdings" panose="05000000000000000000" pitchFamily="2" charset="2"/>
              </a:rPr>
              <a:t>Westerlies:  Blow in the middle latitudes, between the 60</a:t>
            </a:r>
            <a:r>
              <a:rPr lang="en-CA" sz="1600" baseline="30000" dirty="0">
                <a:sym typeface="Wingdings" panose="05000000000000000000" pitchFamily="2" charset="2"/>
              </a:rPr>
              <a:t>th</a:t>
            </a:r>
            <a:r>
              <a:rPr lang="en-CA" sz="1600" dirty="0">
                <a:sym typeface="Wingdings" panose="05000000000000000000" pitchFamily="2" charset="2"/>
              </a:rPr>
              <a:t> and 90</a:t>
            </a:r>
            <a:r>
              <a:rPr lang="en-CA" sz="1600" baseline="30000" dirty="0">
                <a:sym typeface="Wingdings" panose="05000000000000000000" pitchFamily="2" charset="2"/>
              </a:rPr>
              <a:t>th</a:t>
            </a:r>
            <a:r>
              <a:rPr lang="en-CA" sz="1600" dirty="0">
                <a:sym typeface="Wingdings" panose="05000000000000000000" pitchFamily="2" charset="2"/>
              </a:rPr>
              <a:t> parallels</a:t>
            </a:r>
          </a:p>
          <a:p>
            <a:pPr marL="342900" indent="-342900">
              <a:buAutoNum type="arabicParenR"/>
            </a:pPr>
            <a:r>
              <a:rPr lang="en-CA" sz="1600" dirty="0">
                <a:sym typeface="Wingdings" panose="05000000000000000000" pitchFamily="2" charset="2"/>
              </a:rPr>
              <a:t>Trade winds: are easterly winds moving between the 30</a:t>
            </a:r>
            <a:r>
              <a:rPr lang="en-CA" sz="1600" baseline="30000" dirty="0">
                <a:sym typeface="Wingdings" panose="05000000000000000000" pitchFamily="2" charset="2"/>
              </a:rPr>
              <a:t>th</a:t>
            </a:r>
            <a:r>
              <a:rPr lang="en-CA" sz="1600" dirty="0">
                <a:sym typeface="Wingdings" panose="05000000000000000000" pitchFamily="2" charset="2"/>
              </a:rPr>
              <a:t> parallel and the equator.</a:t>
            </a:r>
          </a:p>
          <a:p>
            <a:pPr marL="285750" indent="-285750">
              <a:buFontTx/>
              <a:buChar char="-"/>
            </a:pPr>
            <a:r>
              <a:rPr lang="en-CA" sz="1600" dirty="0"/>
              <a:t>Prevailing winds lay an important role in  meteorological phenomena's</a:t>
            </a:r>
            <a:r>
              <a:rPr lang="en-CA" sz="1600" b="1" dirty="0"/>
              <a:t>, that’s why in Quebec and North America in general prevailing winds are easterlies meaning they move from west to east.</a:t>
            </a:r>
          </a:p>
        </p:txBody>
      </p:sp>
    </p:spTree>
    <p:extLst>
      <p:ext uri="{BB962C8B-B14F-4D97-AF65-F5344CB8AC3E}">
        <p14:creationId xmlns:p14="http://schemas.microsoft.com/office/powerpoint/2010/main" val="1047418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02929"/>
            <a:ext cx="4231410" cy="3046988"/>
          </a:xfrm>
          <a:prstGeom prst="rect">
            <a:avLst/>
          </a:prstGeom>
          <a:noFill/>
        </p:spPr>
        <p:txBody>
          <a:bodyPr wrap="square" rtlCol="0">
            <a:spAutoFit/>
          </a:bodyPr>
          <a:lstStyle/>
          <a:p>
            <a:pPr marL="285750" indent="-285750">
              <a:buFontTx/>
              <a:buChar char="-"/>
            </a:pPr>
            <a:r>
              <a:rPr lang="en-CA" sz="1600" dirty="0"/>
              <a:t>Green house gases include the following gases, water vapour (H</a:t>
            </a:r>
            <a:r>
              <a:rPr lang="en-CA" sz="1400" dirty="0"/>
              <a:t>2</a:t>
            </a:r>
            <a:r>
              <a:rPr lang="en-CA" sz="1600" dirty="0"/>
              <a:t>0),carbon     dioxide(CO</a:t>
            </a:r>
            <a:r>
              <a:rPr lang="en-CA" sz="1400" dirty="0"/>
              <a:t>2</a:t>
            </a:r>
            <a:r>
              <a:rPr lang="en-CA" sz="1600" dirty="0"/>
              <a:t>), methane (CH</a:t>
            </a:r>
            <a:r>
              <a:rPr lang="en-CA" sz="1400" dirty="0"/>
              <a:t>4</a:t>
            </a:r>
            <a:r>
              <a:rPr lang="en-CA" sz="1600" dirty="0"/>
              <a:t>) and nitrous oxide (N</a:t>
            </a:r>
            <a:r>
              <a:rPr lang="en-CA" sz="1400" dirty="0"/>
              <a:t>2</a:t>
            </a:r>
            <a:r>
              <a:rPr lang="en-CA" sz="1600" dirty="0"/>
              <a:t>O).</a:t>
            </a:r>
          </a:p>
          <a:p>
            <a:pPr marL="285750" indent="-285750">
              <a:buFontTx/>
              <a:buChar char="-"/>
            </a:pPr>
            <a:r>
              <a:rPr lang="en-CA" sz="1600" dirty="0"/>
              <a:t>With all this gases in our atmosphere they act like a blanket for our earth keeping some of the earths energy that we collect from the sun </a:t>
            </a:r>
            <a:r>
              <a:rPr lang="en-CA" sz="1600" dirty="0">
                <a:solidFill>
                  <a:srgbClr val="FF0000"/>
                </a:solidFill>
                <a:sym typeface="Wingdings" panose="05000000000000000000" pitchFamily="2" charset="2"/>
              </a:rPr>
              <a:t> Green house gas effect.</a:t>
            </a:r>
          </a:p>
          <a:p>
            <a:pPr marL="285750" indent="-285750">
              <a:buFontTx/>
              <a:buChar char="-"/>
            </a:pPr>
            <a:r>
              <a:rPr lang="en-CA" sz="1600" dirty="0">
                <a:sym typeface="Wingdings" panose="05000000000000000000" pitchFamily="2" charset="2"/>
              </a:rPr>
              <a:t>Without that the earths temperature would be -18 degrees meaning that it would be too cold for any living organisms to survive including humans.</a:t>
            </a:r>
          </a:p>
        </p:txBody>
      </p:sp>
      <p:sp>
        <p:nvSpPr>
          <p:cNvPr id="5" name="TextBox 4"/>
          <p:cNvSpPr txBox="1"/>
          <p:nvPr/>
        </p:nvSpPr>
        <p:spPr>
          <a:xfrm>
            <a:off x="196725" y="222880"/>
            <a:ext cx="2592288" cy="369332"/>
          </a:xfrm>
          <a:prstGeom prst="rect">
            <a:avLst/>
          </a:prstGeom>
          <a:noFill/>
        </p:spPr>
        <p:txBody>
          <a:bodyPr wrap="square" rtlCol="0">
            <a:spAutoFit/>
          </a:bodyPr>
          <a:lstStyle/>
          <a:p>
            <a:r>
              <a:rPr lang="en-CA" b="1" dirty="0"/>
              <a:t>Greenhouse effect:</a:t>
            </a:r>
          </a:p>
        </p:txBody>
      </p:sp>
      <p:sp>
        <p:nvSpPr>
          <p:cNvPr id="7" name="TextBox 6"/>
          <p:cNvSpPr txBox="1"/>
          <p:nvPr/>
        </p:nvSpPr>
        <p:spPr>
          <a:xfrm>
            <a:off x="4355976" y="250579"/>
            <a:ext cx="2376264" cy="369332"/>
          </a:xfrm>
          <a:prstGeom prst="rect">
            <a:avLst/>
          </a:prstGeom>
          <a:noFill/>
        </p:spPr>
        <p:txBody>
          <a:bodyPr wrap="square" rtlCol="0">
            <a:spAutoFit/>
          </a:bodyPr>
          <a:lstStyle/>
          <a:p>
            <a:r>
              <a:rPr lang="en-CA" b="1" dirty="0"/>
              <a:t>How it works:</a:t>
            </a:r>
          </a:p>
        </p:txBody>
      </p:sp>
      <p:sp>
        <p:nvSpPr>
          <p:cNvPr id="8" name="TextBox 7"/>
          <p:cNvSpPr txBox="1"/>
          <p:nvPr/>
        </p:nvSpPr>
        <p:spPr>
          <a:xfrm>
            <a:off x="4355976" y="622625"/>
            <a:ext cx="4572000" cy="2308324"/>
          </a:xfrm>
          <a:prstGeom prst="rect">
            <a:avLst/>
          </a:prstGeom>
          <a:noFill/>
        </p:spPr>
        <p:txBody>
          <a:bodyPr wrap="square" rtlCol="0">
            <a:spAutoFit/>
          </a:bodyPr>
          <a:lstStyle/>
          <a:p>
            <a:pPr marL="342900" indent="-342900">
              <a:buAutoNum type="arabicParenR"/>
            </a:pPr>
            <a:r>
              <a:rPr lang="en-CA" sz="1600" dirty="0"/>
              <a:t>A greater amount of the suns rays that reach the earths surface are absorbed into the ground.</a:t>
            </a:r>
          </a:p>
          <a:p>
            <a:pPr marL="342900" indent="-342900">
              <a:buAutoNum type="arabicParenR"/>
            </a:pPr>
            <a:r>
              <a:rPr lang="en-CA" sz="1600" dirty="0"/>
              <a:t>When its heated the ground beams infrared rays(electromagnetic radiation) into the atmosphere. By doing so some of the rays are lost in space.</a:t>
            </a:r>
          </a:p>
          <a:p>
            <a:pPr marL="342900" indent="-342900">
              <a:buAutoNum type="arabicParenR"/>
            </a:pPr>
            <a:r>
              <a:rPr lang="en-CA" sz="1600" dirty="0"/>
              <a:t>The green house gases trap some of the infrared rays and send them back to earth so that it can heat the surface.</a:t>
            </a: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53219"/>
            <a:ext cx="3907882" cy="3208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4231410" y="2959548"/>
            <a:ext cx="3960440" cy="369332"/>
          </a:xfrm>
          <a:prstGeom prst="rect">
            <a:avLst/>
          </a:prstGeom>
          <a:noFill/>
        </p:spPr>
        <p:txBody>
          <a:bodyPr wrap="square" rtlCol="0">
            <a:spAutoFit/>
          </a:bodyPr>
          <a:lstStyle/>
          <a:p>
            <a:r>
              <a:rPr lang="en-CA" b="1" dirty="0"/>
              <a:t>Carbon Dioxides Role:</a:t>
            </a:r>
          </a:p>
        </p:txBody>
      </p:sp>
      <p:sp>
        <p:nvSpPr>
          <p:cNvPr id="11" name="TextBox 10"/>
          <p:cNvSpPr txBox="1"/>
          <p:nvPr/>
        </p:nvSpPr>
        <p:spPr>
          <a:xfrm>
            <a:off x="3907882" y="3307386"/>
            <a:ext cx="5111325" cy="3785652"/>
          </a:xfrm>
          <a:prstGeom prst="rect">
            <a:avLst/>
          </a:prstGeom>
          <a:noFill/>
        </p:spPr>
        <p:txBody>
          <a:bodyPr wrap="square" rtlCol="0">
            <a:spAutoFit/>
          </a:bodyPr>
          <a:lstStyle/>
          <a:p>
            <a:pPr marL="285750" indent="-285750">
              <a:buFontTx/>
              <a:buChar char="-"/>
            </a:pPr>
            <a:r>
              <a:rPr lang="en-CA" sz="1600" dirty="0"/>
              <a:t>Carbon dioxide mainly comes from volcanic eruption, forest fires and cellular respiration. These emission counteract by the consumption CO</a:t>
            </a:r>
            <a:r>
              <a:rPr lang="en-CA" sz="1400" dirty="0"/>
              <a:t>2</a:t>
            </a:r>
            <a:r>
              <a:rPr lang="en-CA" sz="1600" dirty="0"/>
              <a:t> by growing plants through cellular respiration and the ability of oceans capturing large amounts of this gas. This balance kept the temperature here on earth rather stable.</a:t>
            </a:r>
          </a:p>
          <a:p>
            <a:pPr marL="285750" indent="-285750">
              <a:buFontTx/>
              <a:buChar char="-"/>
            </a:pPr>
            <a:r>
              <a:rPr lang="en-CA" sz="1600" dirty="0"/>
              <a:t>However that not the case today we are releasing more tonnes of carbon dioxide than ever before and that has a huge impact on the earths greenhouse effect.</a:t>
            </a:r>
          </a:p>
          <a:p>
            <a:pPr marL="285750" indent="-285750">
              <a:buFontTx/>
              <a:buChar char="-"/>
            </a:pPr>
            <a:r>
              <a:rPr lang="en-CA" sz="1600" dirty="0"/>
              <a:t>When carbon dioxide is collected the atmosphere it traps a lot of infrared rays emitted by the earth. So that means the atmosphere of earth is heating up. This can result in increased sea levels, droughts and changes in weather patters and loss of </a:t>
            </a:r>
            <a:r>
              <a:rPr lang="en-CA" sz="1600"/>
              <a:t>animal habitats.</a:t>
            </a:r>
            <a:endParaRPr lang="en-CA" sz="1600" dirty="0"/>
          </a:p>
          <a:p>
            <a:pPr marL="285750" indent="-285750">
              <a:buFontTx/>
              <a:buChar char="-"/>
            </a:pPr>
            <a:endParaRPr lang="en-CA" sz="1600" dirty="0"/>
          </a:p>
        </p:txBody>
      </p:sp>
    </p:spTree>
    <p:extLst>
      <p:ext uri="{BB962C8B-B14F-4D97-AF65-F5344CB8AC3E}">
        <p14:creationId xmlns:p14="http://schemas.microsoft.com/office/powerpoint/2010/main" val="3169875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228981"/>
            <a:ext cx="3672408" cy="369332"/>
          </a:xfrm>
          <a:prstGeom prst="rect">
            <a:avLst/>
          </a:prstGeom>
          <a:noFill/>
        </p:spPr>
        <p:txBody>
          <a:bodyPr wrap="square" rtlCol="0">
            <a:spAutoFit/>
          </a:bodyPr>
          <a:lstStyle/>
          <a:p>
            <a:r>
              <a:rPr lang="en-CA" b="1" dirty="0"/>
              <a:t>Acid Rain:</a:t>
            </a:r>
          </a:p>
        </p:txBody>
      </p:sp>
      <p:pic>
        <p:nvPicPr>
          <p:cNvPr id="8194" name="Picture 2" descr="http://www.dec.ny.gov/images/air_images/acidrai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90747"/>
            <a:ext cx="3347864" cy="256490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589330"/>
            <a:ext cx="3347864" cy="3816429"/>
          </a:xfrm>
          <a:prstGeom prst="rect">
            <a:avLst/>
          </a:prstGeom>
          <a:noFill/>
        </p:spPr>
        <p:txBody>
          <a:bodyPr wrap="square" rtlCol="0">
            <a:spAutoFit/>
          </a:bodyPr>
          <a:lstStyle/>
          <a:p>
            <a:pPr marL="285750" indent="-285750">
              <a:buFontTx/>
              <a:buChar char="-"/>
            </a:pPr>
            <a:r>
              <a:rPr lang="en-CA" sz="1600" dirty="0"/>
              <a:t>The main factors for acid rain are the following gases, sulphur dioxide (SO</a:t>
            </a:r>
            <a:r>
              <a:rPr lang="en-CA" sz="1400" dirty="0"/>
              <a:t>2</a:t>
            </a:r>
            <a:r>
              <a:rPr lang="en-CA" sz="1600" dirty="0"/>
              <a:t>) and  nitrogen oxides (NOx). </a:t>
            </a:r>
          </a:p>
          <a:p>
            <a:pPr marL="285750" indent="-285750">
              <a:buFontTx/>
              <a:buChar char="-"/>
            </a:pPr>
            <a:r>
              <a:rPr lang="en-CA" sz="1600" dirty="0"/>
              <a:t>As we already know pollution has a massive affect on acid rain because of the gases that are emitted such as mercury (Hg), arsenic (As) and lead (</a:t>
            </a:r>
            <a:r>
              <a:rPr lang="en-CA" sz="1600" dirty="0" err="1"/>
              <a:t>Pb</a:t>
            </a:r>
            <a:r>
              <a:rPr lang="en-CA" sz="1600" dirty="0"/>
              <a:t>) which mainly come from coal combustion.</a:t>
            </a:r>
          </a:p>
          <a:p>
            <a:pPr marL="285750" indent="-285750">
              <a:buFontTx/>
              <a:buChar char="-"/>
            </a:pPr>
            <a:r>
              <a:rPr lang="en-CA" sz="1600" dirty="0"/>
              <a:t>Since wind is a concept wind can carry large amounts of polluted air thousands of kilometres way.</a:t>
            </a:r>
          </a:p>
          <a:p>
            <a:pPr marL="285750" indent="-285750">
              <a:buFontTx/>
              <a:buChar char="-"/>
            </a:pPr>
            <a:endParaRPr lang="en-CA" dirty="0"/>
          </a:p>
        </p:txBody>
      </p:sp>
      <p:sp>
        <p:nvSpPr>
          <p:cNvPr id="7" name="TextBox 6"/>
          <p:cNvSpPr txBox="1"/>
          <p:nvPr/>
        </p:nvSpPr>
        <p:spPr>
          <a:xfrm>
            <a:off x="3635896" y="228981"/>
            <a:ext cx="1944216" cy="369332"/>
          </a:xfrm>
          <a:prstGeom prst="rect">
            <a:avLst/>
          </a:prstGeom>
          <a:noFill/>
        </p:spPr>
        <p:txBody>
          <a:bodyPr wrap="square" rtlCol="0">
            <a:spAutoFit/>
          </a:bodyPr>
          <a:lstStyle/>
          <a:p>
            <a:r>
              <a:rPr lang="en-CA" b="1" dirty="0"/>
              <a:t>Ozone hole:</a:t>
            </a:r>
          </a:p>
        </p:txBody>
      </p:sp>
      <p:sp>
        <p:nvSpPr>
          <p:cNvPr id="8" name="TextBox 7"/>
          <p:cNvSpPr txBox="1"/>
          <p:nvPr/>
        </p:nvSpPr>
        <p:spPr>
          <a:xfrm>
            <a:off x="3239344" y="589330"/>
            <a:ext cx="5904656" cy="3785652"/>
          </a:xfrm>
          <a:prstGeom prst="rect">
            <a:avLst/>
          </a:prstGeom>
          <a:noFill/>
        </p:spPr>
        <p:txBody>
          <a:bodyPr wrap="square" rtlCol="0">
            <a:spAutoFit/>
          </a:bodyPr>
          <a:lstStyle/>
          <a:p>
            <a:pPr marL="285750" indent="-285750">
              <a:buFontTx/>
              <a:buChar char="-"/>
            </a:pPr>
            <a:r>
              <a:rPr lang="en-CA" sz="1600" dirty="0"/>
              <a:t>Mainly comes from the gases that destroy  the ozone layer causing a somewhat of a hole.</a:t>
            </a:r>
          </a:p>
          <a:p>
            <a:pPr marL="285750" indent="-285750">
              <a:buFontTx/>
              <a:buChar char="-"/>
            </a:pPr>
            <a:r>
              <a:rPr lang="en-CA" sz="1600" dirty="0"/>
              <a:t> Every time even a small amount of the ozone layer is lost, more ultraviolet light from the sun can reach the Earth. </a:t>
            </a:r>
          </a:p>
          <a:p>
            <a:pPr marL="285750" indent="-285750">
              <a:buFontTx/>
              <a:buChar char="-"/>
            </a:pPr>
            <a:r>
              <a:rPr lang="en-CA" sz="1600" dirty="0"/>
              <a:t>The environment will also be negatively affected by ozone depletion. The life cycles of plants will change, disrupting the food chain. Effects on animals will also be severe.</a:t>
            </a:r>
          </a:p>
          <a:p>
            <a:pPr marL="285750" indent="-285750">
              <a:buFontTx/>
              <a:buChar char="-"/>
            </a:pPr>
            <a:r>
              <a:rPr lang="en-CA" sz="1600" dirty="0"/>
              <a:t>Scientist revealed that chlorofluorocarbons (CFC’s) used in refrigeration systems and aerosol cans are the cause of destroying the ozone layer.</a:t>
            </a:r>
          </a:p>
          <a:p>
            <a:pPr marL="285750" indent="-285750">
              <a:buFontTx/>
              <a:buChar char="-"/>
            </a:pPr>
            <a:r>
              <a:rPr lang="en-CA" sz="1600" dirty="0"/>
              <a:t>The gases that occur in the ozone layer are (O</a:t>
            </a:r>
            <a:r>
              <a:rPr lang="en-CA" sz="1400" dirty="0"/>
              <a:t>3</a:t>
            </a:r>
            <a:r>
              <a:rPr lang="en-CA" sz="1600" dirty="0"/>
              <a:t>)</a:t>
            </a:r>
          </a:p>
          <a:p>
            <a:pPr marL="285750" indent="-285750">
              <a:buFontTx/>
              <a:buChar char="-"/>
            </a:pPr>
            <a:r>
              <a:rPr lang="en-CA" sz="1600" dirty="0"/>
              <a:t>When an ultraviolet ray is engaged by a CFC molecule the CFC releases a chlorine (Cl) atom. When the chlorine atom bonds with the ozone molecule it destroys it. Just like how it destroys the ozone layer.</a:t>
            </a:r>
          </a:p>
        </p:txBody>
      </p:sp>
      <p:sp>
        <p:nvSpPr>
          <p:cNvPr id="10" name="TextBox 9"/>
          <p:cNvSpPr txBox="1"/>
          <p:nvPr/>
        </p:nvSpPr>
        <p:spPr>
          <a:xfrm>
            <a:off x="3563888" y="4290747"/>
            <a:ext cx="2088232" cy="369332"/>
          </a:xfrm>
          <a:prstGeom prst="rect">
            <a:avLst/>
          </a:prstGeom>
          <a:noFill/>
        </p:spPr>
        <p:txBody>
          <a:bodyPr wrap="square" rtlCol="0">
            <a:spAutoFit/>
          </a:bodyPr>
          <a:lstStyle/>
          <a:p>
            <a:r>
              <a:rPr lang="en-CA" b="1" dirty="0"/>
              <a:t>Smog:</a:t>
            </a:r>
          </a:p>
        </p:txBody>
      </p:sp>
      <p:sp>
        <p:nvSpPr>
          <p:cNvPr id="11" name="TextBox 10"/>
          <p:cNvSpPr txBox="1"/>
          <p:nvPr/>
        </p:nvSpPr>
        <p:spPr>
          <a:xfrm>
            <a:off x="3347864" y="4640716"/>
            <a:ext cx="5796136" cy="2062103"/>
          </a:xfrm>
          <a:prstGeom prst="rect">
            <a:avLst/>
          </a:prstGeom>
          <a:noFill/>
        </p:spPr>
        <p:txBody>
          <a:bodyPr wrap="square" rtlCol="0">
            <a:spAutoFit/>
          </a:bodyPr>
          <a:lstStyle/>
          <a:p>
            <a:pPr marL="285750" indent="-285750">
              <a:buFontTx/>
              <a:buChar char="-"/>
            </a:pPr>
            <a:r>
              <a:rPr lang="en-CA" sz="1600" dirty="0"/>
              <a:t>Smog generally occurs in the  lower part of the atmosphere.</a:t>
            </a:r>
          </a:p>
          <a:p>
            <a:pPr marL="285750" indent="-285750">
              <a:buFontTx/>
              <a:buChar char="-"/>
            </a:pPr>
            <a:r>
              <a:rPr lang="en-CA" sz="1600" dirty="0"/>
              <a:t>Smog is a combination of airborne particulate matter, like soot, and invisible toxic gases including ozone (O</a:t>
            </a:r>
            <a:r>
              <a:rPr lang="en-CA" sz="1400" dirty="0"/>
              <a:t>3</a:t>
            </a:r>
            <a:r>
              <a:rPr lang="en-CA" sz="1600" dirty="0"/>
              <a:t>), carbon monoxide (CO), sulfur dioxide (SO</a:t>
            </a:r>
            <a:r>
              <a:rPr lang="en-CA" sz="1400" dirty="0"/>
              <a:t>2</a:t>
            </a:r>
            <a:r>
              <a:rPr lang="en-CA" sz="1600" dirty="0"/>
              <a:t>), and carcinogens</a:t>
            </a:r>
          </a:p>
          <a:p>
            <a:pPr marL="285750" indent="-285750">
              <a:buFontTx/>
              <a:buChar char="-"/>
            </a:pPr>
            <a:r>
              <a:rPr lang="en-CA" sz="1600" dirty="0"/>
              <a:t>It is a thick mixture of fog, smoke and atmospheric pollutants </a:t>
            </a:r>
            <a:r>
              <a:rPr lang="en-CA" sz="1600" dirty="0">
                <a:solidFill>
                  <a:srgbClr val="FF0000"/>
                </a:solidFill>
                <a:sym typeface="Wingdings" panose="05000000000000000000" pitchFamily="2" charset="2"/>
              </a:rPr>
              <a:t> Smog</a:t>
            </a:r>
            <a:r>
              <a:rPr lang="en-CA" sz="1600" dirty="0">
                <a:sym typeface="Wingdings" panose="05000000000000000000" pitchFamily="2" charset="2"/>
              </a:rPr>
              <a:t>.</a:t>
            </a:r>
          </a:p>
          <a:p>
            <a:pPr marL="285750" indent="-285750">
              <a:buFontTx/>
              <a:buChar char="-"/>
            </a:pPr>
            <a:r>
              <a:rPr lang="en-CA" sz="1600" dirty="0">
                <a:sym typeface="Wingdings" panose="05000000000000000000" pitchFamily="2" charset="2"/>
              </a:rPr>
              <a:t>Gasoline escaping from cars play a huge role in the creation of smog.</a:t>
            </a:r>
            <a:endParaRPr lang="en-CA" sz="1600" dirty="0"/>
          </a:p>
        </p:txBody>
      </p:sp>
    </p:spTree>
    <p:extLst>
      <p:ext uri="{BB962C8B-B14F-4D97-AF65-F5344CB8AC3E}">
        <p14:creationId xmlns:p14="http://schemas.microsoft.com/office/powerpoint/2010/main" val="1774010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905" y="572887"/>
            <a:ext cx="3155745" cy="6247864"/>
          </a:xfrm>
          <a:prstGeom prst="rect">
            <a:avLst/>
          </a:prstGeom>
          <a:noFill/>
        </p:spPr>
        <p:txBody>
          <a:bodyPr wrap="square" rtlCol="0">
            <a:spAutoFit/>
          </a:bodyPr>
          <a:lstStyle/>
          <a:p>
            <a:pPr marL="285750" indent="-285750">
              <a:buFontTx/>
              <a:buChar char="-"/>
            </a:pPr>
            <a:r>
              <a:rPr lang="en-CA" sz="1600" dirty="0"/>
              <a:t>In order to determine when a contaminant is toxic towards an organism scientists asses it based on its toxicity threshold.</a:t>
            </a:r>
          </a:p>
          <a:p>
            <a:pPr marL="285750" indent="-285750">
              <a:buFontTx/>
              <a:buChar char="-"/>
            </a:pPr>
            <a:r>
              <a:rPr lang="en-CA" sz="1600" dirty="0"/>
              <a:t>The threshold is a small amount of the contaminant that produces a harmful affect on the organism</a:t>
            </a:r>
          </a:p>
          <a:p>
            <a:pPr marL="285750" indent="-285750">
              <a:buFontTx/>
              <a:buChar char="-"/>
            </a:pPr>
            <a:r>
              <a:rPr lang="en-CA" sz="1600" dirty="0"/>
              <a:t>The level of concentration above which a contaminant causes one or more hazardous effects in an organism </a:t>
            </a:r>
            <a:r>
              <a:rPr lang="en-CA" sz="1600" dirty="0">
                <a:solidFill>
                  <a:srgbClr val="FF0000"/>
                </a:solidFill>
                <a:sym typeface="Wingdings" panose="05000000000000000000" pitchFamily="2" charset="2"/>
              </a:rPr>
              <a:t> Toxicity Threshold</a:t>
            </a:r>
          </a:p>
          <a:p>
            <a:pPr marL="285750" indent="-285750">
              <a:buFontTx/>
              <a:buChar char="-"/>
            </a:pPr>
            <a:r>
              <a:rPr lang="en-CA" sz="1600" dirty="0">
                <a:sym typeface="Wingdings" panose="05000000000000000000" pitchFamily="2" charset="2"/>
              </a:rPr>
              <a:t>So it basically means that there is a certain amount of toxins that is not harmful towards and organism and then if it exceeds that amount then it is harmful.</a:t>
            </a:r>
          </a:p>
          <a:p>
            <a:pPr marL="285750" indent="-285750">
              <a:buFontTx/>
              <a:buChar char="-"/>
            </a:pPr>
            <a:r>
              <a:rPr lang="en-CA" sz="1600" dirty="0">
                <a:sym typeface="Wingdings" panose="05000000000000000000" pitchFamily="2" charset="2"/>
              </a:rPr>
              <a:t>To compare the toxicity of contaminants scientists can determine their Lethal Doses, that value indicates the amount of contaminant necessary in a single dose to cause death of an organism.</a:t>
            </a:r>
          </a:p>
        </p:txBody>
      </p:sp>
      <p:sp>
        <p:nvSpPr>
          <p:cNvPr id="5" name="TextBox 4"/>
          <p:cNvSpPr txBox="1"/>
          <p:nvPr/>
        </p:nvSpPr>
        <p:spPr>
          <a:xfrm>
            <a:off x="179512" y="203555"/>
            <a:ext cx="3960440" cy="369332"/>
          </a:xfrm>
          <a:prstGeom prst="rect">
            <a:avLst/>
          </a:prstGeom>
          <a:noFill/>
        </p:spPr>
        <p:txBody>
          <a:bodyPr wrap="square" rtlCol="0">
            <a:spAutoFit/>
          </a:bodyPr>
          <a:lstStyle/>
          <a:p>
            <a:r>
              <a:rPr lang="en-CA" b="1" dirty="0"/>
              <a:t>Toxicity Threshold:</a:t>
            </a:r>
          </a:p>
        </p:txBody>
      </p:sp>
      <p:sp>
        <p:nvSpPr>
          <p:cNvPr id="6" name="TextBox 5"/>
          <p:cNvSpPr txBox="1"/>
          <p:nvPr/>
        </p:nvSpPr>
        <p:spPr>
          <a:xfrm>
            <a:off x="5508104" y="199292"/>
            <a:ext cx="3816424" cy="369332"/>
          </a:xfrm>
          <a:prstGeom prst="rect">
            <a:avLst/>
          </a:prstGeom>
          <a:noFill/>
        </p:spPr>
        <p:txBody>
          <a:bodyPr wrap="square" rtlCol="0">
            <a:spAutoFit/>
          </a:bodyPr>
          <a:lstStyle/>
          <a:p>
            <a:r>
              <a:rPr lang="en-CA" b="1" dirty="0"/>
              <a:t>Bioaccumulation vs Bioconcentraion</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5890" y="1124744"/>
            <a:ext cx="2531221" cy="5380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5220072" y="572887"/>
            <a:ext cx="4104456" cy="6001643"/>
          </a:xfrm>
          <a:prstGeom prst="rect">
            <a:avLst/>
          </a:prstGeom>
          <a:noFill/>
        </p:spPr>
        <p:txBody>
          <a:bodyPr wrap="square" rtlCol="0">
            <a:spAutoFit/>
          </a:bodyPr>
          <a:lstStyle/>
          <a:p>
            <a:pPr marL="285750" indent="-285750">
              <a:buFontTx/>
              <a:buChar char="-"/>
            </a:pPr>
            <a:r>
              <a:rPr lang="en-CA" sz="1600" dirty="0"/>
              <a:t>When a certain contaminant like heavy metals called PCB’s and DDT’s  is in the body of an organism it can not be eliminated. So the organism has no choice but to live with it, so it accumulates into their tissues  (and later causes death).  </a:t>
            </a:r>
            <a:r>
              <a:rPr lang="en-CA" sz="1600" dirty="0">
                <a:solidFill>
                  <a:srgbClr val="FF0000"/>
                </a:solidFill>
                <a:sym typeface="Wingdings" panose="05000000000000000000" pitchFamily="2" charset="2"/>
              </a:rPr>
              <a:t> Bioaccumulation </a:t>
            </a:r>
          </a:p>
          <a:p>
            <a:pPr marL="285750" indent="-285750">
              <a:buFontTx/>
              <a:buChar char="-"/>
            </a:pPr>
            <a:r>
              <a:rPr lang="en-CA" sz="1600" dirty="0">
                <a:sym typeface="Wingdings" panose="05000000000000000000" pitchFamily="2" charset="2"/>
              </a:rPr>
              <a:t>In a food chain the higher trophic levels feed on the lower ones. So when Bioaccumulation occurs the organism will be full of that contaminant that the consumers of that organism will later hold that contaminant as well. However the higher up the organism the more contaminants it holds </a:t>
            </a:r>
            <a:r>
              <a:rPr lang="en-CA" sz="1600" dirty="0">
                <a:solidFill>
                  <a:srgbClr val="FF0000"/>
                </a:solidFill>
                <a:sym typeface="Wingdings" panose="05000000000000000000" pitchFamily="2" charset="2"/>
              </a:rPr>
              <a:t> Bioconcentration </a:t>
            </a:r>
            <a:r>
              <a:rPr lang="en-CA" sz="1600" dirty="0">
                <a:sym typeface="Wingdings" panose="05000000000000000000" pitchFamily="2" charset="2"/>
              </a:rPr>
              <a:t>. So be careful of what you eat for example many fish hold mercury in their system due to pollution in the Ocean.</a:t>
            </a:r>
          </a:p>
          <a:p>
            <a:pPr marL="285750" indent="-285750">
              <a:buFontTx/>
              <a:buChar char="-"/>
            </a:pPr>
            <a:r>
              <a:rPr lang="en-CA" sz="1600" dirty="0">
                <a:sym typeface="Wingdings" panose="05000000000000000000" pitchFamily="2" charset="2"/>
              </a:rPr>
              <a:t>In the end bioaccumulation is the base for Bioconcentration because with out the contamination of lower trophic levels and the consumption of it bioconcentration would not exist.</a:t>
            </a:r>
            <a:endParaRPr lang="en-CA" sz="1600" dirty="0"/>
          </a:p>
          <a:p>
            <a:pPr marL="285750" indent="-285750">
              <a:buFontTx/>
              <a:buChar char="-"/>
            </a:pPr>
            <a:endParaRPr lang="en-CA" sz="1600" dirty="0"/>
          </a:p>
          <a:p>
            <a:pPr marL="285750" indent="-285750">
              <a:buFontTx/>
              <a:buChar char="-"/>
            </a:pPr>
            <a:endParaRPr lang="en-CA" sz="1600" dirty="0"/>
          </a:p>
        </p:txBody>
      </p:sp>
    </p:spTree>
    <p:extLst>
      <p:ext uri="{BB962C8B-B14F-4D97-AF65-F5344CB8AC3E}">
        <p14:creationId xmlns:p14="http://schemas.microsoft.com/office/powerpoint/2010/main" val="4724513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499</TotalTime>
  <Words>1451</Words>
  <Application>Microsoft Office PowerPoint</Application>
  <PresentationFormat>On-screen Show (4:3)</PresentationFormat>
  <Paragraphs>76</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Ben Basu</cp:lastModifiedBy>
  <cp:revision>55</cp:revision>
  <dcterms:created xsi:type="dcterms:W3CDTF">2016-05-17T22:35:42Z</dcterms:created>
  <dcterms:modified xsi:type="dcterms:W3CDTF">2023-03-31T15:45:41Z</dcterms:modified>
</cp:coreProperties>
</file>